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9" r:id="rId2"/>
    <p:sldId id="260" r:id="rId3"/>
    <p:sldId id="261" r:id="rId4"/>
  </p:sldIdLst>
  <p:sldSz cx="9144000" cy="6858000" type="screen4x3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2" d="100"/>
          <a:sy n="72" d="100"/>
        </p:scale>
        <p:origin x="-1242" y="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pPr>
              <a:defRPr/>
            </a:pPr>
            <a:fld id="{75C9C58D-95CF-4282-AA3B-3D33529A878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156076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 smtClean="0"/>
              <a:t>Click to edit Master text styles</a:t>
            </a:r>
          </a:p>
          <a:p>
            <a:pPr lvl="1"/>
            <a:r>
              <a:rPr lang="en-US" altLang="ja-JP" noProof="0" smtClean="0"/>
              <a:t>Second level</a:t>
            </a:r>
          </a:p>
          <a:p>
            <a:pPr lvl="2"/>
            <a:r>
              <a:rPr lang="en-US" altLang="ja-JP" noProof="0" smtClean="0"/>
              <a:t>Third level</a:t>
            </a:r>
          </a:p>
          <a:p>
            <a:pPr lvl="3"/>
            <a:r>
              <a:rPr lang="en-US" altLang="ja-JP" noProof="0" smtClean="0"/>
              <a:t>Fourth level</a:t>
            </a:r>
          </a:p>
          <a:p>
            <a:pPr lvl="4"/>
            <a:r>
              <a:rPr lang="en-US" altLang="ja-JP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pPr>
              <a:defRPr/>
            </a:pPr>
            <a:fld id="{64076A33-F5CC-487F-AF52-576B826973D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842703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8" charset="-128"/>
        <a:cs typeface="ＭＳ Ｐゴシック" pitchFamily="-108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fld id="{E4AD6ADA-75EC-4E66-A7C2-0DE5AB10F936}" type="slidenum">
              <a:rPr kumimoji="0" lang="en-US" altLang="ja-JP" smtClean="0"/>
              <a:pPr>
                <a:spcBef>
                  <a:spcPct val="0"/>
                </a:spcBef>
              </a:pPr>
              <a:t>1</a:t>
            </a:fld>
            <a:endParaRPr kumimoji="0" lang="en-US" altLang="ja-JP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 smtClean="0"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296647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fld id="{E82626A0-3667-4584-AD6F-9ED2896C00AD}" type="slidenum">
              <a:rPr kumimoji="0" lang="en-US" altLang="ja-JP" smtClean="0"/>
              <a:pPr>
                <a:spcBef>
                  <a:spcPct val="0"/>
                </a:spcBef>
              </a:pPr>
              <a:t>2</a:t>
            </a:fld>
            <a:endParaRPr kumimoji="0" lang="en-US" altLang="ja-JP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 smtClean="0"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603109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fld id="{09777F99-3040-4020-8C54-B026CBB626E9}" type="slidenum">
              <a:rPr kumimoji="0" lang="en-US" altLang="ja-JP" smtClean="0"/>
              <a:pPr>
                <a:spcBef>
                  <a:spcPct val="0"/>
                </a:spcBef>
              </a:pPr>
              <a:t>3</a:t>
            </a:fld>
            <a:endParaRPr kumimoji="0" lang="en-US" altLang="ja-JP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 smtClean="0"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255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B78193-3CE1-41EF-B37B-31B3E38A890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18293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4226EC-D52A-487F-90DD-4E7940A2437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07725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C01020-27CE-4CF6-9DF1-205C677EB48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07534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EDCFA5-0242-4F68-B4DD-61C32A587E5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88620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A64452-3CAC-4D03-BF98-B5337E24233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60957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2AA1A-D65A-4FB3-B11F-09E26348314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32005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B57D59-0F31-43EB-8896-6433E74A6C8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25341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721623-B834-4D75-9CD4-E80FF6579CD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31930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DD14E6-7B25-400B-BFDD-270BF7F3791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69910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AE7AB9-5B8E-4090-8D31-533251745AC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31440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0B5B1D-560F-4B77-8DF7-DD5CB7300AA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58178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pPr>
              <a:defRPr/>
            </a:pPr>
            <a:fld id="{3C55B22B-C043-46C7-9E35-1159FAD9277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pitchFamily="-108" charset="-128"/>
          <a:cs typeface="ＭＳ Ｐゴシック" pitchFamily="-108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8" charset="-128"/>
          <a:cs typeface="ＭＳ Ｐゴシック" pitchFamily="-10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8" charset="-128"/>
          <a:cs typeface="ＭＳ Ｐゴシック" pitchFamily="-10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8" charset="-128"/>
          <a:cs typeface="ＭＳ Ｐゴシック" pitchFamily="-10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8" charset="-128"/>
          <a:cs typeface="ＭＳ Ｐゴシック" pitchFamily="-10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pitchFamily="-108" charset="-128"/>
          <a:cs typeface="ＭＳ Ｐゴシック" pitchFamily="-108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pitchFamily="-10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pitchFamily="-10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85775" y="1831975"/>
            <a:ext cx="8237538" cy="2286000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kumimoji="0" lang="ja-JP" altLang="en-US" sz="48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日本熱帯医学会</a:t>
            </a:r>
            <a:r>
              <a:rPr kumimoji="0" lang="en-US" altLang="ja-JP" sz="48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/>
            </a:r>
            <a:br>
              <a:rPr kumimoji="0" lang="en-US" altLang="ja-JP" sz="48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kumimoji="0" lang="ja-JP" altLang="en-US" sz="48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r>
              <a:rPr kumimoji="0" lang="en-US" altLang="ja-JP" sz="40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/>
            </a:r>
            <a:br>
              <a:rPr kumimoji="0" lang="en-US" altLang="ja-JP" sz="40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kumimoji="0" lang="ja-JP" altLang="en-US" sz="16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kumimoji="0" lang="en-US" altLang="ja-JP" sz="2400" b="1" i="1" smtClean="0">
                <a:solidFill>
                  <a:srgbClr val="FFFF1F"/>
                </a:solidFill>
                <a:ea typeface="ＭＳ Ｐゴシック" panose="020B0600070205080204" pitchFamily="50" charset="-128"/>
              </a:rPr>
              <a:t/>
            </a:r>
            <a:br>
              <a:rPr kumimoji="0" lang="en-US" altLang="ja-JP" sz="2400" b="1" i="1" smtClean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kumimoji="0" lang="ja-JP" altLang="en-US" sz="2200" b="1" i="1" smtClean="0">
                <a:solidFill>
                  <a:srgbClr val="FFFF1F"/>
                </a:solidFill>
                <a:ea typeface="ＭＳ Ｐゴシック" panose="020B0600070205080204" pitchFamily="50" charset="-128"/>
              </a:rPr>
              <a:t>発表者名：東京一郎、京都二郎、大阪三郎、◎福岡四郎（◎代表者）</a:t>
            </a:r>
            <a:endParaRPr kumimoji="0" lang="en-US" altLang="ja-JP" sz="2200" b="1" i="1" smtClean="0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9275" y="4286250"/>
            <a:ext cx="8167688" cy="187483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2800" b="1" smtClean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buFontTx/>
              <a:buNone/>
            </a:pPr>
            <a:r>
              <a:rPr kumimoji="0" lang="ja-JP" altLang="en-US" sz="28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演題発表内容に関連し、発表者らに開示すべき</a:t>
            </a:r>
            <a:endParaRPr kumimoji="0" lang="en-US" altLang="ja-JP" sz="2800" b="1" smtClean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buFontTx/>
              <a:buNone/>
            </a:pPr>
            <a:r>
              <a:rPr kumimoji="0" lang="ja-JP" altLang="en-US" sz="28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kumimoji="0" lang="en-US" altLang="ja-JP" sz="28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kumimoji="0" lang="ja-JP" altLang="en-US" sz="28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関係にある企業などはありません。</a:t>
            </a:r>
            <a:endParaRPr kumimoji="0" lang="en-US" altLang="ja-JP" sz="2800" b="1" smtClean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kumimoji="0" lang="en-US" altLang="ja-JP" sz="2800" b="1" i="1" smtClean="0">
              <a:solidFill>
                <a:srgbClr val="FFFF1F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2800" b="1" smtClean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4100" name="正方形/長方形 3"/>
          <p:cNvSpPr>
            <a:spLocks noChangeArrowheads="1"/>
          </p:cNvSpPr>
          <p:nvPr/>
        </p:nvSpPr>
        <p:spPr bwMode="auto">
          <a:xfrm>
            <a:off x="-15875" y="241300"/>
            <a:ext cx="71977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160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下記のスライド例にてＣＯＩ開示</a:t>
            </a:r>
            <a:endParaRPr kumimoji="0" lang="en-US" altLang="ja-JP" sz="160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160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様式１－Ａ　学術大会口頭発表時、申告すべきＣＯＩ状態</a:t>
            </a:r>
            <a:r>
              <a:rPr kumimoji="0" lang="en-US" altLang="ja-JP" sz="160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(</a:t>
            </a:r>
            <a:r>
              <a:rPr kumimoji="0" lang="ja-JP" altLang="en-US" sz="160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過去</a:t>
            </a:r>
            <a:r>
              <a:rPr kumimoji="0" lang="en-US" altLang="ja-JP" sz="160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3</a:t>
            </a:r>
            <a:r>
              <a:rPr kumimoji="0" lang="ja-JP" altLang="en-US" sz="160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年間）がない時、</a:t>
            </a:r>
            <a:endParaRPr kumimoji="0" lang="en-US" altLang="ja-JP" sz="160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160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               最初か</a:t>
            </a:r>
            <a:r>
              <a:rPr kumimoji="0" lang="en-US" altLang="ja-JP" sz="160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</a:t>
            </a:r>
            <a:r>
              <a:rPr kumimoji="0" lang="ja-JP" altLang="en-US" sz="160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番目のスライドにおいて</a:t>
            </a:r>
          </a:p>
        </p:txBody>
      </p:sp>
      <p:sp>
        <p:nvSpPr>
          <p:cNvPr id="4101" name="正方形/長方形 4"/>
          <p:cNvSpPr>
            <a:spLocks noChangeArrowheads="1"/>
          </p:cNvSpPr>
          <p:nvPr/>
        </p:nvSpPr>
        <p:spPr bwMode="auto">
          <a:xfrm>
            <a:off x="209550" y="1098550"/>
            <a:ext cx="8648700" cy="5299075"/>
          </a:xfrm>
          <a:prstGeom prst="rect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2438" y="3395663"/>
            <a:ext cx="8358187" cy="3098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16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演題発表内容に関連し、筆頭および共同発表者が開示すべき</a:t>
            </a:r>
            <a:r>
              <a:rPr kumimoji="0" lang="en-US" altLang="ja-JP" sz="16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kumimoji="0" lang="ja-JP" altLang="en-US" sz="16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関係にある企業などとして、</a:t>
            </a:r>
            <a:endParaRPr kumimoji="0" lang="en-US" altLang="ja-JP" sz="1600" b="1" smtClean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8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kumimoji="0" lang="ja-JP" altLang="en-US" sz="20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①顧問：　　　　　　　　　　　　　　　　 </a:t>
            </a:r>
            <a:endParaRPr kumimoji="0" lang="en-US" altLang="ja-JP" sz="2000" b="1" smtClean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②株保有・利益：　　　　　　　　　　　</a:t>
            </a:r>
            <a:endParaRPr kumimoji="0" lang="en-US" altLang="ja-JP" sz="2000" b="1" smtClean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③特許使用料：　　　　　　　　　　　</a:t>
            </a:r>
            <a:endParaRPr kumimoji="0" lang="en-US" altLang="ja-JP" sz="2000" b="1" smtClean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④講演料：　　　　　　　　　　　　　　　</a:t>
            </a:r>
            <a:endParaRPr kumimoji="0" lang="en-US" altLang="ja-JP" sz="2000" b="1" smtClean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⑤原稿料：　　　　　　　　　　　　  　　</a:t>
            </a:r>
            <a:endParaRPr kumimoji="0" lang="en-US" altLang="ja-JP" sz="2000" b="1" smtClean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⑥受託研究・共同研究費：　　　　　</a:t>
            </a:r>
            <a:endParaRPr kumimoji="0" lang="en-US" altLang="ja-JP" sz="2000" b="1" smtClean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⑦奨学寄付金：　 　　　　　　　　　　</a:t>
            </a:r>
            <a:endParaRPr kumimoji="0" lang="en-US" altLang="ja-JP" sz="2000" b="1" smtClean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⑧寄付講座所属：　　　　　　　　　</a:t>
            </a:r>
            <a:endParaRPr kumimoji="0" lang="en-US" altLang="ja-JP" sz="2000" b="1" smtClean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⑨贈答品などの報酬：　　　　</a:t>
            </a:r>
            <a:endParaRPr kumimoji="0" lang="en-US" altLang="ja-JP" sz="2000" b="1" smtClean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2000" b="1" smtClean="0">
              <a:solidFill>
                <a:srgbClr val="FFFF1F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50913"/>
            <a:ext cx="7772400" cy="2143125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kumimoji="0" lang="ja-JP" altLang="en-US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日本熱帯医学会</a:t>
            </a:r>
            <a:r>
              <a:rPr kumimoji="0" lang="en-US" altLang="ja-JP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/>
            </a:r>
            <a:br>
              <a:rPr kumimoji="0" lang="en-US" altLang="ja-JP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kumimoji="0" lang="ja-JP" altLang="en-US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r>
              <a:rPr kumimoji="0" lang="en-US" altLang="ja-JP" sz="36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/>
            </a:r>
            <a:br>
              <a:rPr kumimoji="0" lang="en-US" altLang="ja-JP" sz="36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kumimoji="0" lang="ja-JP" altLang="en-US" sz="14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kumimoji="0" lang="en-US" altLang="ja-JP" sz="2000" b="1" i="1" smtClean="0">
                <a:solidFill>
                  <a:srgbClr val="FFFF1F"/>
                </a:solidFill>
                <a:ea typeface="ＭＳ Ｐゴシック" panose="020B0600070205080204" pitchFamily="50" charset="-128"/>
              </a:rPr>
              <a:t/>
            </a:r>
            <a:br>
              <a:rPr kumimoji="0" lang="en-US" altLang="ja-JP" sz="2000" b="1" i="1" smtClean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kumimoji="0" lang="ja-JP" altLang="en-US" sz="2000" b="1" i="1" smtClean="0">
                <a:solidFill>
                  <a:srgbClr val="FFFF1F"/>
                </a:solidFill>
                <a:ea typeface="ＭＳ Ｐゴシック" panose="020B0600070205080204" pitchFamily="50" charset="-128"/>
              </a:rPr>
              <a:t>発表者名：東京一郎、京都二郎、大阪三郎、◎福岡四郎（◎代表者）</a:t>
            </a:r>
            <a:endParaRPr kumimoji="0" lang="en-US" altLang="ja-JP" sz="2000" b="1" i="1" smtClean="0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6148" name="正方形/長方形 3"/>
          <p:cNvSpPr>
            <a:spLocks noChangeArrowheads="1"/>
          </p:cNvSpPr>
          <p:nvPr/>
        </p:nvSpPr>
        <p:spPr bwMode="auto">
          <a:xfrm>
            <a:off x="98425" y="209550"/>
            <a:ext cx="8712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160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様式１－</a:t>
            </a:r>
            <a:r>
              <a:rPr kumimoji="0" lang="en-US" altLang="ja-JP" sz="160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B</a:t>
            </a:r>
            <a:r>
              <a:rPr kumimoji="0" lang="ja-JP" altLang="en-US" sz="160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学術大会口頭発表時、申告すべきＣＯＩ状態</a:t>
            </a:r>
            <a:r>
              <a:rPr kumimoji="0" lang="en-US" altLang="ja-JP" sz="160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(</a:t>
            </a:r>
            <a:r>
              <a:rPr kumimoji="0" lang="ja-JP" altLang="en-US" sz="160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過去</a:t>
            </a:r>
            <a:r>
              <a:rPr kumimoji="0" lang="en-US" altLang="ja-JP" sz="160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3</a:t>
            </a:r>
            <a:r>
              <a:rPr kumimoji="0" lang="ja-JP" altLang="en-US" sz="160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年間）がある時、</a:t>
            </a:r>
            <a:endParaRPr kumimoji="0" lang="en-US" altLang="ja-JP" sz="160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160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　　　 最初か</a:t>
            </a:r>
            <a:r>
              <a:rPr kumimoji="0" lang="en-US" altLang="ja-JP" sz="160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</a:t>
            </a:r>
            <a:r>
              <a:rPr kumimoji="0" lang="ja-JP" altLang="en-US" sz="160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番目のスライドにおいて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60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149" name="正方形/長方形 4"/>
          <p:cNvSpPr>
            <a:spLocks noChangeArrowheads="1"/>
          </p:cNvSpPr>
          <p:nvPr/>
        </p:nvSpPr>
        <p:spPr bwMode="auto">
          <a:xfrm>
            <a:off x="304800" y="792163"/>
            <a:ext cx="8640763" cy="5867400"/>
          </a:xfrm>
          <a:prstGeom prst="rect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  <p:sp>
        <p:nvSpPr>
          <p:cNvPr id="6150" name="テキスト ボックス 1"/>
          <p:cNvSpPr txBox="1">
            <a:spLocks noChangeArrowheads="1"/>
          </p:cNvSpPr>
          <p:nvPr/>
        </p:nvSpPr>
        <p:spPr bwMode="auto">
          <a:xfrm>
            <a:off x="3817938" y="3789363"/>
            <a:ext cx="4427537" cy="1865312"/>
          </a:xfrm>
          <a:prstGeom prst="rect">
            <a:avLst/>
          </a:prstGeom>
          <a:noFill/>
          <a:ln w="60325">
            <a:solidFill>
              <a:srgbClr val="FFFF1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kumimoji="0" lang="ja-JP" altLang="en-US" b="1">
                <a:solidFill>
                  <a:schemeClr val="bg1"/>
                </a:solidFill>
                <a:latin typeface="Arial" panose="020B0604020202020204" pitchFamily="34" charset="0"/>
              </a:rPr>
              <a:t>　</a:t>
            </a:r>
            <a:r>
              <a:rPr kumimoji="0" lang="ja-JP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（開示例）</a:t>
            </a:r>
          </a:p>
          <a:p>
            <a:pPr eaLnBrk="1" hangingPunct="1">
              <a:lnSpc>
                <a:spcPct val="80000"/>
              </a:lnSpc>
            </a:pPr>
            <a:r>
              <a:rPr kumimoji="0" lang="ja-JP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　　　　　　　　　　　　　　　　　　　　　　　　発表者全員、過去</a:t>
            </a:r>
            <a:r>
              <a:rPr kumimoji="0" lang="en-US" altLang="ja-JP" sz="2000" b="1">
                <a:solidFill>
                  <a:schemeClr val="bg1"/>
                </a:solidFill>
                <a:latin typeface="Arial" panose="020B0604020202020204" pitchFamily="34" charset="0"/>
              </a:rPr>
              <a:t>3</a:t>
            </a:r>
            <a:r>
              <a:rPr kumimoji="0" lang="ja-JP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年間を一括して</a:t>
            </a:r>
          </a:p>
          <a:p>
            <a:pPr eaLnBrk="1" hangingPunct="1">
              <a:lnSpc>
                <a:spcPct val="80000"/>
              </a:lnSpc>
            </a:pPr>
            <a:r>
              <a:rPr kumimoji="0" lang="ja-JP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　　　　　　　　　　　　　　　　　　　　　</a:t>
            </a:r>
            <a:endParaRPr kumimoji="0" lang="en-US" altLang="ja-JP" sz="2000" b="1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kumimoji="0" lang="ja-JP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講演料　：　</a:t>
            </a:r>
            <a:r>
              <a:rPr kumimoji="0" lang="en-US" altLang="ja-JP" sz="2000" b="1">
                <a:solidFill>
                  <a:schemeClr val="bg1"/>
                </a:solidFill>
                <a:latin typeface="Arial" panose="020B0604020202020204" pitchFamily="34" charset="0"/>
              </a:rPr>
              <a:t>A</a:t>
            </a:r>
            <a:r>
              <a:rPr kumimoji="0" lang="ja-JP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製薬、</a:t>
            </a:r>
            <a:r>
              <a:rPr kumimoji="0" lang="en-US" altLang="ja-JP" sz="2000" b="1">
                <a:solidFill>
                  <a:schemeClr val="bg1"/>
                </a:solidFill>
                <a:latin typeface="Arial" panose="020B0604020202020204" pitchFamily="34" charset="0"/>
              </a:rPr>
              <a:t>B</a:t>
            </a:r>
            <a:r>
              <a:rPr kumimoji="0" lang="ja-JP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製薬　　　　　　　　　　　　　　　　　　　　　</a:t>
            </a:r>
            <a:endParaRPr kumimoji="0" lang="en-US" altLang="ja-JP" sz="2000" b="1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kumimoji="0" lang="ja-JP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原稿料　：　</a:t>
            </a:r>
            <a:r>
              <a:rPr kumimoji="0" lang="en-US" altLang="ja-JP" sz="2000" b="1">
                <a:solidFill>
                  <a:schemeClr val="bg1"/>
                </a:solidFill>
                <a:latin typeface="Arial" panose="020B0604020202020204" pitchFamily="34" charset="0"/>
              </a:rPr>
              <a:t>C</a:t>
            </a:r>
            <a:r>
              <a:rPr kumimoji="0" lang="ja-JP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製薬　　　　　　　　　　　　　　　　　　　　　</a:t>
            </a:r>
            <a:endParaRPr kumimoji="0" lang="en-US" altLang="ja-JP" sz="2000" b="1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kumimoji="0" lang="ja-JP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奨学寄付金：</a:t>
            </a:r>
            <a:r>
              <a:rPr kumimoji="0" lang="en-US" altLang="ja-JP" sz="2000" b="1">
                <a:solidFill>
                  <a:schemeClr val="bg1"/>
                </a:solidFill>
                <a:latin typeface="Arial" panose="020B0604020202020204" pitchFamily="34" charset="0"/>
              </a:rPr>
              <a:t>B</a:t>
            </a:r>
            <a:r>
              <a:rPr kumimoji="0" lang="ja-JP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製薬、</a:t>
            </a:r>
            <a:r>
              <a:rPr kumimoji="0" lang="en-US" altLang="ja-JP" sz="2000" b="1">
                <a:solidFill>
                  <a:schemeClr val="bg1"/>
                </a:solidFill>
                <a:latin typeface="Arial" panose="020B0604020202020204" pitchFamily="34" charset="0"/>
              </a:rPr>
              <a:t>D</a:t>
            </a:r>
            <a:r>
              <a:rPr kumimoji="0" lang="ja-JP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製薬</a:t>
            </a:r>
            <a:endParaRPr kumimoji="0" lang="en-US" altLang="ja-JP" sz="20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6151" name="テキスト ボックス 5"/>
          <p:cNvSpPr txBox="1">
            <a:spLocks noChangeArrowheads="1"/>
          </p:cNvSpPr>
          <p:nvPr/>
        </p:nvSpPr>
        <p:spPr bwMode="auto">
          <a:xfrm>
            <a:off x="3314700" y="6032500"/>
            <a:ext cx="5699125" cy="461963"/>
          </a:xfrm>
          <a:prstGeom prst="rect">
            <a:avLst/>
          </a:prstGeom>
          <a:noFill/>
          <a:ln w="50800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r>
              <a:rPr kumimoji="0" lang="ja-JP" altLang="en-US" sz="2000" b="1">
                <a:solidFill>
                  <a:srgbClr val="FF0000"/>
                </a:solidFill>
                <a:latin typeface="Arial" panose="020B0604020202020204" pitchFamily="34" charset="0"/>
              </a:rPr>
              <a:t>開示すべき内容が過去</a:t>
            </a:r>
            <a:r>
              <a:rPr kumimoji="0" lang="en-US" altLang="ja-JP" sz="2000" b="1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r>
              <a:rPr kumimoji="0" lang="ja-JP" altLang="en-US" sz="2000" b="1">
                <a:solidFill>
                  <a:srgbClr val="FF0000"/>
                </a:solidFill>
                <a:latin typeface="Arial" panose="020B0604020202020204" pitchFamily="34" charset="0"/>
              </a:rPr>
              <a:t>年間にある項目のみ記載</a:t>
            </a:r>
            <a:r>
              <a:rPr kumimoji="0" lang="ja-JP" altLang="en-US" b="1">
                <a:solidFill>
                  <a:schemeClr val="bg1"/>
                </a:solidFill>
                <a:latin typeface="Arial" panose="020B0604020202020204" pitchFamily="34" charset="0"/>
              </a:rPr>
              <a:t>　　　</a:t>
            </a:r>
            <a:endParaRPr lang="ja-JP" altLang="en-US"/>
          </a:p>
        </p:txBody>
      </p:sp>
      <p:cxnSp>
        <p:nvCxnSpPr>
          <p:cNvPr id="6152" name="直線矢印コネクタ 9"/>
          <p:cNvCxnSpPr>
            <a:cxnSpLocks noChangeShapeType="1"/>
          </p:cNvCxnSpPr>
          <p:nvPr/>
        </p:nvCxnSpPr>
        <p:spPr bwMode="auto">
          <a:xfrm flipV="1">
            <a:off x="5970588" y="5654675"/>
            <a:ext cx="193675" cy="377825"/>
          </a:xfrm>
          <a:prstGeom prst="straightConnector1">
            <a:avLst/>
          </a:prstGeom>
          <a:noFill/>
          <a:ln w="41275" algn="ctr">
            <a:solidFill>
              <a:srgbClr val="FFFF1F"/>
            </a:solidFill>
            <a:round/>
            <a:headEnd/>
            <a:tailEnd type="triangle" w="med" len="med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正方形/長方形 3"/>
          <p:cNvSpPr>
            <a:spLocks noChangeArrowheads="1"/>
          </p:cNvSpPr>
          <p:nvPr/>
        </p:nvSpPr>
        <p:spPr bwMode="auto">
          <a:xfrm>
            <a:off x="180975" y="160338"/>
            <a:ext cx="52943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160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学術大会にて、ポスター掲示の最後にＣＯＩ状態を開示する。</a:t>
            </a:r>
            <a:endParaRPr kumimoji="0" lang="en-US" altLang="ja-JP" sz="160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160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様式１－Ｂ　　　申告すべきＣＯＩ状態の開示法</a:t>
            </a:r>
          </a:p>
        </p:txBody>
      </p:sp>
      <p:sp>
        <p:nvSpPr>
          <p:cNvPr id="8195" name="正方形/長方形 6"/>
          <p:cNvSpPr>
            <a:spLocks noChangeArrowheads="1"/>
          </p:cNvSpPr>
          <p:nvPr/>
        </p:nvSpPr>
        <p:spPr bwMode="auto">
          <a:xfrm>
            <a:off x="650875" y="1187450"/>
            <a:ext cx="7796213" cy="127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kumimoji="0" lang="ja-JP" altLang="en-US" sz="2400" b="1">
                <a:solidFill>
                  <a:schemeClr val="bg1"/>
                </a:solidFill>
                <a:latin typeface="Arial" panose="020B0604020202020204" pitchFamily="34" charset="0"/>
              </a:rPr>
              <a:t>演題発表内容に関連し、発表者らに開示すべき</a:t>
            </a:r>
            <a:endParaRPr kumimoji="0" lang="en-US" altLang="ja-JP" sz="2400" b="1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kumimoji="0" lang="en-US" altLang="ja-JP" sz="2400" b="1">
                <a:solidFill>
                  <a:schemeClr val="bg1"/>
                </a:solidFill>
                <a:latin typeface="Arial" panose="020B0604020202020204" pitchFamily="34" charset="0"/>
              </a:rPr>
              <a:t>CO I </a:t>
            </a:r>
            <a:r>
              <a:rPr kumimoji="0" lang="ja-JP" altLang="en-US" sz="2400" b="1">
                <a:solidFill>
                  <a:schemeClr val="bg1"/>
                </a:solidFill>
                <a:latin typeface="Arial" panose="020B0604020202020204" pitchFamily="34" charset="0"/>
              </a:rPr>
              <a:t>関係にある企業などはありません。</a:t>
            </a:r>
            <a:endParaRPr kumimoji="0" lang="en-US" altLang="ja-JP" sz="2400" b="1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kumimoji="0" lang="en-US" altLang="ja-JP" sz="2400" b="1" i="1">
              <a:solidFill>
                <a:srgbClr val="FFFF1F"/>
              </a:solidFill>
              <a:latin typeface="Arial" panose="020B0604020202020204" pitchFamily="34" charset="0"/>
            </a:endParaRPr>
          </a:p>
        </p:txBody>
      </p:sp>
      <p:sp>
        <p:nvSpPr>
          <p:cNvPr id="8196" name="正方形/長方形 7"/>
          <p:cNvSpPr>
            <a:spLocks noChangeArrowheads="1"/>
          </p:cNvSpPr>
          <p:nvPr/>
        </p:nvSpPr>
        <p:spPr bwMode="auto">
          <a:xfrm>
            <a:off x="523875" y="1000125"/>
            <a:ext cx="7980363" cy="1270000"/>
          </a:xfrm>
          <a:prstGeom prst="rect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  <p:sp>
        <p:nvSpPr>
          <p:cNvPr id="8197" name="正方形/長方形 9"/>
          <p:cNvSpPr>
            <a:spLocks noChangeArrowheads="1"/>
          </p:cNvSpPr>
          <p:nvPr/>
        </p:nvSpPr>
        <p:spPr bwMode="auto">
          <a:xfrm>
            <a:off x="2379663" y="2573338"/>
            <a:ext cx="14208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>
                <a:solidFill>
                  <a:schemeClr val="bg1"/>
                </a:solidFill>
              </a:rPr>
              <a:t>或いは、</a:t>
            </a:r>
          </a:p>
        </p:txBody>
      </p:sp>
      <p:sp>
        <p:nvSpPr>
          <p:cNvPr id="8198" name="テキスト ボックス 12"/>
          <p:cNvSpPr txBox="1">
            <a:spLocks noChangeArrowheads="1"/>
          </p:cNvSpPr>
          <p:nvPr/>
        </p:nvSpPr>
        <p:spPr bwMode="auto">
          <a:xfrm>
            <a:off x="523875" y="3340100"/>
            <a:ext cx="6777038" cy="216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kumimoji="0" lang="ja-JP" altLang="en-US" b="1">
                <a:solidFill>
                  <a:schemeClr val="bg1"/>
                </a:solidFill>
                <a:latin typeface="Arial" panose="020B0604020202020204" pitchFamily="34" charset="0"/>
              </a:rPr>
              <a:t>　</a:t>
            </a:r>
            <a:r>
              <a:rPr kumimoji="0" lang="ja-JP" altLang="en-US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（開示例）</a:t>
            </a:r>
            <a:endParaRPr kumimoji="0" lang="en-US" altLang="ja-JP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endParaRPr kumimoji="0" lang="ja-JP" altLang="en-US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kumimoji="0" lang="ja-JP" altLang="en-US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発表者全員、過去</a:t>
            </a:r>
            <a:r>
              <a:rPr kumimoji="0" lang="en-US" altLang="ja-JP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kumimoji="0" lang="ja-JP" altLang="en-US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年間を一括して</a:t>
            </a:r>
          </a:p>
          <a:p>
            <a:pPr eaLnBrk="1" hangingPunct="1">
              <a:lnSpc>
                <a:spcPct val="80000"/>
              </a:lnSpc>
            </a:pPr>
            <a:r>
              <a:rPr kumimoji="0" lang="ja-JP" altLang="en-US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　　　　　　　　　　　　　　　　　　　　　</a:t>
            </a:r>
            <a:endParaRPr kumimoji="0" lang="en-US" altLang="ja-JP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kumimoji="0" lang="ja-JP" altLang="en-US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講演料　：　</a:t>
            </a:r>
            <a:r>
              <a:rPr kumimoji="0" lang="en-US" altLang="ja-JP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kumimoji="0" lang="ja-JP" altLang="en-US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製薬、</a:t>
            </a:r>
            <a:r>
              <a:rPr kumimoji="0" lang="en-US" altLang="ja-JP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kumimoji="0" lang="ja-JP" altLang="en-US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製薬　　　　　　　　　　　　　　　　　　　</a:t>
            </a:r>
            <a:endParaRPr kumimoji="0" lang="en-US" altLang="ja-JP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kumimoji="0" lang="ja-JP" altLang="en-US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原稿料　：　</a:t>
            </a:r>
            <a:r>
              <a:rPr kumimoji="0" lang="en-US" altLang="ja-JP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kumimoji="0" lang="ja-JP" altLang="en-US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製薬　　　　　　　　　　　　　　　　　　　　　</a:t>
            </a:r>
            <a:endParaRPr kumimoji="0" lang="en-US" altLang="ja-JP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kumimoji="0" lang="ja-JP" altLang="en-US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奨学寄付金：</a:t>
            </a:r>
            <a:r>
              <a:rPr kumimoji="0" lang="en-US" altLang="ja-JP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kumimoji="0" lang="ja-JP" altLang="en-US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製薬、</a:t>
            </a:r>
            <a:r>
              <a:rPr kumimoji="0" lang="en-US" altLang="ja-JP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kumimoji="0" lang="ja-JP" altLang="en-US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製薬</a:t>
            </a:r>
            <a:endParaRPr kumimoji="0" lang="en-US" altLang="ja-JP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9" name="テキスト ボックス 13"/>
          <p:cNvSpPr txBox="1">
            <a:spLocks noChangeArrowheads="1"/>
          </p:cNvSpPr>
          <p:nvPr/>
        </p:nvSpPr>
        <p:spPr bwMode="auto">
          <a:xfrm>
            <a:off x="3217863" y="6032500"/>
            <a:ext cx="5697537" cy="461963"/>
          </a:xfrm>
          <a:prstGeom prst="rect">
            <a:avLst/>
          </a:prstGeom>
          <a:noFill/>
          <a:ln w="50800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r>
              <a:rPr kumimoji="0" lang="ja-JP" altLang="en-US" sz="2000" b="1">
                <a:solidFill>
                  <a:srgbClr val="FF0000"/>
                </a:solidFill>
                <a:latin typeface="Arial" panose="020B0604020202020204" pitchFamily="34" charset="0"/>
              </a:rPr>
              <a:t>開示すべき内容が過去</a:t>
            </a:r>
            <a:r>
              <a:rPr kumimoji="0" lang="en-US" altLang="ja-JP" sz="2000" b="1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r>
              <a:rPr kumimoji="0" lang="ja-JP" altLang="en-US" sz="2000" b="1">
                <a:solidFill>
                  <a:srgbClr val="FF0000"/>
                </a:solidFill>
                <a:latin typeface="Arial" panose="020B0604020202020204" pitchFamily="34" charset="0"/>
              </a:rPr>
              <a:t>年間にある項目のみ記載</a:t>
            </a:r>
            <a:r>
              <a:rPr kumimoji="0" lang="ja-JP" altLang="en-US" b="1">
                <a:solidFill>
                  <a:schemeClr val="bg1"/>
                </a:solidFill>
                <a:latin typeface="Arial" panose="020B0604020202020204" pitchFamily="34" charset="0"/>
              </a:rPr>
              <a:t>　　　</a:t>
            </a:r>
            <a:endParaRPr lang="ja-JP" altLang="en-US"/>
          </a:p>
        </p:txBody>
      </p:sp>
      <p:cxnSp>
        <p:nvCxnSpPr>
          <p:cNvPr id="8200" name="直線矢印コネクタ 14"/>
          <p:cNvCxnSpPr>
            <a:cxnSpLocks noChangeShapeType="1"/>
          </p:cNvCxnSpPr>
          <p:nvPr/>
        </p:nvCxnSpPr>
        <p:spPr bwMode="auto">
          <a:xfrm flipH="1" flipV="1">
            <a:off x="5475288" y="5576888"/>
            <a:ext cx="179387" cy="379412"/>
          </a:xfrm>
          <a:prstGeom prst="straightConnector1">
            <a:avLst/>
          </a:prstGeom>
          <a:noFill/>
          <a:ln w="41275" algn="ctr">
            <a:solidFill>
              <a:srgbClr val="FFFF1F"/>
            </a:solidFill>
            <a:round/>
            <a:headEnd/>
            <a:tailEnd type="triangle" w="med" len="med"/>
          </a:ln>
        </p:spPr>
      </p:cxnSp>
      <p:sp>
        <p:nvSpPr>
          <p:cNvPr id="8201" name="正方形/長方形 3"/>
          <p:cNvSpPr>
            <a:spLocks noChangeArrowheads="1"/>
          </p:cNvSpPr>
          <p:nvPr/>
        </p:nvSpPr>
        <p:spPr bwMode="auto">
          <a:xfrm>
            <a:off x="523875" y="3071813"/>
            <a:ext cx="7923213" cy="2654300"/>
          </a:xfrm>
          <a:prstGeom prst="rect">
            <a:avLst/>
          </a:prstGeom>
          <a:noFill/>
          <a:ln w="28575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kumimoji="0"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576</TotalTime>
  <Words>110</Words>
  <Application>Microsoft Office PowerPoint</Application>
  <PresentationFormat>画面に合わせる (4:3)</PresentationFormat>
  <Paragraphs>43</Paragraphs>
  <Slides>3</Slides>
  <Notes>3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Default Design</vt:lpstr>
      <vt:lpstr>日本熱帯医学会 ＣＯ Ｉ 開示 　 発表者名：東京一郎、京都二郎、大阪三郎、◎福岡四郎（◎代表者）</vt:lpstr>
      <vt:lpstr>日本熱帯医学会 ＣＯ Ｉ 開示 　 発表者名：東京一郎、京都二郎、大阪三郎、◎福岡四郎（◎代表者）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Staff-21</cp:lastModifiedBy>
  <cp:revision>87</cp:revision>
  <dcterms:created xsi:type="dcterms:W3CDTF">2000-09-04T17:39:07Z</dcterms:created>
  <dcterms:modified xsi:type="dcterms:W3CDTF">2019-05-20T08:51:54Z</dcterms:modified>
</cp:coreProperties>
</file>